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Override PartName="/ppt/slides/slide11.xml" ContentType="application/vnd.openxmlformats-officedocument.presentationml.slide+xml"/>
  <Default Extension="xml" ContentType="application/xml"/>
  <Override PartName="/ppt/slides/slide9.xml" ContentType="application/vnd.openxmlformats-officedocument.presentationml.slide+xml"/>
  <Default Extension="jpeg" ContentType="image/jpeg"/>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sldIdLst>
    <p:sldId id="256" r:id="rId2"/>
    <p:sldId id="257" r:id="rId3"/>
    <p:sldId id="258" r:id="rId4"/>
    <p:sldId id="259" r:id="rId5"/>
    <p:sldId id="260" r:id="rId6"/>
    <p:sldId id="267" r:id="rId7"/>
    <p:sldId id="261" r:id="rId8"/>
    <p:sldId id="262" r:id="rId9"/>
    <p:sldId id="263" r:id="rId10"/>
    <p:sldId id="264" r:id="rId11"/>
    <p:sldId id="265" r:id="rId12"/>
    <p:sldId id="266"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57" d="100"/>
          <a:sy n="57" d="100"/>
        </p:scale>
        <p:origin x="-912"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61647DC-512B-6D48-A80F-29626A2D714C}" type="datetimeFigureOut">
              <a:rPr lang="en-US" smtClean="0"/>
              <a:t>4/30/11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43838F-B40B-314C-A086-C440924C3BA6}"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61647DC-512B-6D48-A80F-29626A2D714C}" type="datetimeFigureOut">
              <a:rPr lang="en-US" smtClean="0"/>
              <a:t>4/30/11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43838F-B40B-314C-A086-C440924C3BA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61647DC-512B-6D48-A80F-29626A2D714C}" type="datetimeFigureOut">
              <a:rPr lang="en-US" smtClean="0"/>
              <a:t>4/30/11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43838F-B40B-314C-A086-C440924C3BA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61647DC-512B-6D48-A80F-29626A2D714C}" type="datetimeFigureOut">
              <a:rPr lang="en-US" smtClean="0"/>
              <a:t>4/30/11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43838F-B40B-314C-A086-C440924C3BA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61647DC-512B-6D48-A80F-29626A2D714C}" type="datetimeFigureOut">
              <a:rPr lang="en-US" smtClean="0"/>
              <a:t>4/30/11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43838F-B40B-314C-A086-C440924C3BA6}"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61647DC-512B-6D48-A80F-29626A2D714C}" type="datetimeFigureOut">
              <a:rPr lang="en-US" smtClean="0"/>
              <a:t>4/30/11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43838F-B40B-314C-A086-C440924C3BA6}"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61647DC-512B-6D48-A80F-29626A2D714C}" type="datetimeFigureOut">
              <a:rPr lang="en-US" smtClean="0"/>
              <a:t>4/30/11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43838F-B40B-314C-A086-C440924C3BA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61647DC-512B-6D48-A80F-29626A2D714C}" type="datetimeFigureOut">
              <a:rPr lang="en-US" smtClean="0"/>
              <a:t>4/30/11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43838F-B40B-314C-A086-C440924C3BA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1647DC-512B-6D48-A80F-29626A2D714C}" type="datetimeFigureOut">
              <a:rPr lang="en-US" smtClean="0"/>
              <a:t>4/30/11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43838F-B40B-314C-A086-C440924C3BA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1647DC-512B-6D48-A80F-29626A2D714C}" type="datetimeFigureOut">
              <a:rPr lang="en-US" smtClean="0"/>
              <a:t>4/30/11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43838F-B40B-314C-A086-C440924C3BA6}"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1647DC-512B-6D48-A80F-29626A2D714C}" type="datetimeFigureOut">
              <a:rPr lang="en-US" smtClean="0"/>
              <a:t>4/30/11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43838F-B40B-314C-A086-C440924C3BA6}"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1647DC-512B-6D48-A80F-29626A2D714C}" type="datetimeFigureOut">
              <a:rPr lang="en-US" smtClean="0"/>
              <a:t>4/30/11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43838F-B40B-314C-A086-C440924C3BA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1"/>
            <a:ext cx="9144000" cy="6858000"/>
          </a:xfrm>
          <a:prstGeom prst="rect">
            <a:avLst/>
          </a:prstGeom>
        </p:spPr>
      </p:pic>
      <p:sp>
        <p:nvSpPr>
          <p:cNvPr id="6" name="TextBox 5"/>
          <p:cNvSpPr txBox="1"/>
          <p:nvPr/>
        </p:nvSpPr>
        <p:spPr>
          <a:xfrm>
            <a:off x="0" y="1426197"/>
            <a:ext cx="9143999" cy="2800767"/>
          </a:xfrm>
          <a:prstGeom prst="rect">
            <a:avLst/>
          </a:prstGeom>
          <a:noFill/>
        </p:spPr>
        <p:txBody>
          <a:bodyPr wrap="square" rtlCol="0">
            <a:spAutoFit/>
          </a:bodyPr>
          <a:lstStyle/>
          <a:p>
            <a:pPr algn="ctr"/>
            <a:r>
              <a:rPr lang="en-US" sz="8800" dirty="0" smtClean="0">
                <a:latin typeface="Apple Chancery"/>
              </a:rPr>
              <a:t>Constitution of Illyria</a:t>
            </a:r>
            <a:endParaRPr lang="en-US" sz="8800" dirty="0">
              <a:latin typeface="Apple Chancery"/>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
            <a:ext cx="9144000" cy="6858000"/>
          </a:xfrm>
          <a:prstGeom prst="rect">
            <a:avLst/>
          </a:prstGeom>
        </p:spPr>
      </p:pic>
      <p:sp>
        <p:nvSpPr>
          <p:cNvPr id="5" name="Content Placeholder 2"/>
          <p:cNvSpPr txBox="1">
            <a:spLocks/>
          </p:cNvSpPr>
          <p:nvPr/>
        </p:nvSpPr>
        <p:spPr>
          <a:xfrm>
            <a:off x="1545446" y="202604"/>
            <a:ext cx="6409249" cy="1295057"/>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lang="en-US" sz="6600" dirty="0" smtClean="0">
                <a:latin typeface="Apple Chancery"/>
                <a:cs typeface="Apple Chancery"/>
              </a:rPr>
              <a:t>Article Nine</a:t>
            </a:r>
            <a:endParaRPr kumimoji="0" lang="en-US" sz="6600" b="0" i="0" u="none" strike="noStrike" kern="1200" cap="none" spc="0" normalizeH="0" baseline="0" noProof="0" dirty="0" smtClean="0">
              <a:ln>
                <a:noFill/>
              </a:ln>
              <a:solidFill>
                <a:schemeClr val="tx1"/>
              </a:solidFill>
              <a:effectLst/>
              <a:uLnTx/>
              <a:uFillTx/>
              <a:latin typeface="Apple Chancery"/>
              <a:ea typeface="+mn-ea"/>
              <a:cs typeface="Apple Chancery"/>
            </a:endParaRPr>
          </a:p>
        </p:txBody>
      </p:sp>
      <p:sp>
        <p:nvSpPr>
          <p:cNvPr id="6" name="Rectangle 5"/>
          <p:cNvSpPr/>
          <p:nvPr/>
        </p:nvSpPr>
        <p:spPr>
          <a:xfrm>
            <a:off x="457200" y="1497661"/>
            <a:ext cx="8229600" cy="2308324"/>
          </a:xfrm>
          <a:prstGeom prst="rect">
            <a:avLst/>
          </a:prstGeom>
        </p:spPr>
        <p:txBody>
          <a:bodyPr wrap="square">
            <a:spAutoFit/>
          </a:bodyPr>
          <a:lstStyle/>
          <a:p>
            <a:r>
              <a:rPr lang="en-US" sz="3600" dirty="0">
                <a:latin typeface="Apple Chancery"/>
                <a:cs typeface="Apple Chancery"/>
              </a:rPr>
              <a:t>The Government shall determine and conduct the policy of the Nation</a:t>
            </a:r>
            <a:r>
              <a:rPr lang="en-US" sz="3600" dirty="0" smtClean="0">
                <a:latin typeface="Apple Chancery"/>
                <a:cs typeface="Apple Chancery"/>
              </a:rPr>
              <a:t>. It </a:t>
            </a:r>
            <a:r>
              <a:rPr lang="en-US" sz="3600" dirty="0">
                <a:latin typeface="Apple Chancery"/>
                <a:cs typeface="Apple Chancery"/>
              </a:rPr>
              <a:t>shall have at its disposal the civil service and the armed forces.</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
            <a:ext cx="9144000" cy="6858000"/>
          </a:xfrm>
          <a:prstGeom prst="rect">
            <a:avLst/>
          </a:prstGeom>
        </p:spPr>
      </p:pic>
      <p:sp>
        <p:nvSpPr>
          <p:cNvPr id="5" name="Content Placeholder 2"/>
          <p:cNvSpPr txBox="1">
            <a:spLocks/>
          </p:cNvSpPr>
          <p:nvPr/>
        </p:nvSpPr>
        <p:spPr>
          <a:xfrm>
            <a:off x="1545446" y="202604"/>
            <a:ext cx="6409249" cy="1295057"/>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lang="en-US" sz="6600" dirty="0" smtClean="0">
                <a:latin typeface="Apple Chancery"/>
                <a:cs typeface="Apple Chancery"/>
              </a:rPr>
              <a:t>Article Ten</a:t>
            </a:r>
            <a:endParaRPr kumimoji="0" lang="en-US" sz="6600" b="0" i="0" u="none" strike="noStrike" kern="1200" cap="none" spc="0" normalizeH="0" baseline="0" noProof="0" dirty="0" smtClean="0">
              <a:ln>
                <a:noFill/>
              </a:ln>
              <a:solidFill>
                <a:schemeClr val="tx1"/>
              </a:solidFill>
              <a:effectLst/>
              <a:uLnTx/>
              <a:uFillTx/>
              <a:latin typeface="Apple Chancery"/>
              <a:ea typeface="+mn-ea"/>
              <a:cs typeface="Apple Chancery"/>
            </a:endParaRPr>
          </a:p>
        </p:txBody>
      </p:sp>
      <p:sp>
        <p:nvSpPr>
          <p:cNvPr id="6" name="Rectangle 5"/>
          <p:cNvSpPr/>
          <p:nvPr/>
        </p:nvSpPr>
        <p:spPr>
          <a:xfrm>
            <a:off x="457200" y="1417639"/>
            <a:ext cx="8229600" cy="3970318"/>
          </a:xfrm>
          <a:prstGeom prst="rect">
            <a:avLst/>
          </a:prstGeom>
        </p:spPr>
        <p:txBody>
          <a:bodyPr wrap="square">
            <a:spAutoFit/>
          </a:bodyPr>
          <a:lstStyle/>
          <a:p>
            <a:r>
              <a:rPr lang="en-US" sz="3600" dirty="0">
                <a:latin typeface="Apple Chancery"/>
                <a:cs typeface="Apple Chancery"/>
              </a:rPr>
              <a:t>civic rights and the fundamental guarantees granted to citizens for the exercise of their civil liberties; freedom, diversity and the independence of the media; the obligations imposed for the purposes of national</a:t>
            </a:r>
            <a:r>
              <a:rPr lang="en-US" sz="3600" dirty="0" smtClean="0">
                <a:latin typeface="Apple Chancery"/>
                <a:cs typeface="Apple Chancery"/>
              </a:rPr>
              <a:t> defense </a:t>
            </a:r>
            <a:r>
              <a:rPr lang="en-US" sz="3600" dirty="0">
                <a:latin typeface="Apple Chancery"/>
                <a:cs typeface="Apple Chancery"/>
              </a:rPr>
              <a:t>upon the person and property of citizens;</a:t>
            </a: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
            <a:ext cx="9144000" cy="6858000"/>
          </a:xfrm>
          <a:prstGeom prst="rect">
            <a:avLst/>
          </a:prstGeom>
        </p:spPr>
      </p:pic>
      <p:sp>
        <p:nvSpPr>
          <p:cNvPr id="5" name="Content Placeholder 2"/>
          <p:cNvSpPr txBox="1">
            <a:spLocks/>
          </p:cNvSpPr>
          <p:nvPr/>
        </p:nvSpPr>
        <p:spPr>
          <a:xfrm>
            <a:off x="735308" y="202604"/>
            <a:ext cx="7951492" cy="1397596"/>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lang="en-US" sz="6600" dirty="0" smtClean="0">
                <a:latin typeface="Apple Chancery"/>
                <a:cs typeface="Apple Chancery"/>
              </a:rPr>
              <a:t>Article Eleven</a:t>
            </a:r>
            <a:endParaRPr kumimoji="0" lang="en-US" sz="6600" b="0" i="0" u="none" strike="noStrike" kern="1200" cap="none" spc="0" normalizeH="0" baseline="0" noProof="0" dirty="0" smtClean="0">
              <a:ln>
                <a:noFill/>
              </a:ln>
              <a:solidFill>
                <a:schemeClr val="tx1"/>
              </a:solidFill>
              <a:effectLst/>
              <a:uLnTx/>
              <a:uFillTx/>
              <a:latin typeface="Apple Chancery"/>
              <a:ea typeface="+mn-ea"/>
              <a:cs typeface="Apple Chancery"/>
            </a:endParaRPr>
          </a:p>
        </p:txBody>
      </p:sp>
      <p:sp>
        <p:nvSpPr>
          <p:cNvPr id="6" name="Rectangle 5"/>
          <p:cNvSpPr/>
          <p:nvPr/>
        </p:nvSpPr>
        <p:spPr>
          <a:xfrm>
            <a:off x="735308" y="1417637"/>
            <a:ext cx="7951492" cy="4524316"/>
          </a:xfrm>
          <a:prstGeom prst="rect">
            <a:avLst/>
          </a:prstGeom>
        </p:spPr>
        <p:txBody>
          <a:bodyPr wrap="square">
            <a:spAutoFit/>
          </a:bodyPr>
          <a:lstStyle/>
          <a:p>
            <a:r>
              <a:rPr lang="en-US" sz="3600" i="1" dirty="0">
                <a:latin typeface="Apple Chancery"/>
                <a:cs typeface="Apple Chancery"/>
              </a:rPr>
              <a:t>The Defender of Rights shall ensure the due respect of rights and freedoms by state administrations, territorial communities, public legal entities, as well as by all bodies carrying out a public service mission or by those that the Institutional Act decides fall within his remit.</a:t>
            </a:r>
            <a:endParaRPr lang="en-US" sz="3600" dirty="0">
              <a:latin typeface="Apple Chancery"/>
              <a:cs typeface="Apple Chancery"/>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
            <a:ext cx="9144000" cy="6858000"/>
          </a:xfrm>
          <a:prstGeom prst="rect">
            <a:avLst/>
          </a:prstGeom>
        </p:spPr>
      </p:pic>
      <p:sp>
        <p:nvSpPr>
          <p:cNvPr id="3" name="Content Placeholder 2"/>
          <p:cNvSpPr>
            <a:spLocks noGrp="1"/>
          </p:cNvSpPr>
          <p:nvPr>
            <p:ph idx="1"/>
          </p:nvPr>
        </p:nvSpPr>
        <p:spPr>
          <a:xfrm>
            <a:off x="0" y="1270203"/>
            <a:ext cx="9144000" cy="5303669"/>
          </a:xfrm>
        </p:spPr>
        <p:txBody>
          <a:bodyPr>
            <a:noAutofit/>
          </a:bodyPr>
          <a:lstStyle/>
          <a:p>
            <a:pPr>
              <a:buNone/>
            </a:pPr>
            <a:r>
              <a:rPr lang="en-US" sz="3400" dirty="0" smtClean="0">
                <a:latin typeface="Apple Chancery"/>
                <a:cs typeface="Apple Chancery"/>
              </a:rPr>
              <a:t>   Illyria shall </a:t>
            </a:r>
            <a:r>
              <a:rPr lang="en-US" sz="3400" dirty="0">
                <a:latin typeface="Apple Chancery"/>
                <a:cs typeface="Apple Chancery"/>
              </a:rPr>
              <a:t>be an indivisible, secular, democratic and social Republic. It shall ensure the equality of all citizens before the law, without distinction of origin, race or religion. It shall respect all beliefs. It shall be</a:t>
            </a:r>
            <a:r>
              <a:rPr lang="en-US" sz="3400" dirty="0" smtClean="0">
                <a:latin typeface="Apple Chancery"/>
                <a:cs typeface="Apple Chancery"/>
              </a:rPr>
              <a:t> organized </a:t>
            </a:r>
            <a:r>
              <a:rPr lang="en-US" sz="3400" dirty="0">
                <a:latin typeface="Apple Chancery"/>
                <a:cs typeface="Apple Chancery"/>
              </a:rPr>
              <a:t>on a</a:t>
            </a:r>
            <a:r>
              <a:rPr lang="en-US" sz="3400" dirty="0" smtClean="0">
                <a:latin typeface="Apple Chancery"/>
                <a:cs typeface="Apple Chancery"/>
              </a:rPr>
              <a:t> decentralized basis. Statutes </a:t>
            </a:r>
            <a:r>
              <a:rPr lang="en-US" sz="3400" dirty="0">
                <a:latin typeface="Apple Chancery"/>
                <a:cs typeface="Apple Chancery"/>
              </a:rPr>
              <a:t>shall promote equal access by women and men to elective offices and posts as well as to position of professional and social responsibility.</a:t>
            </a:r>
          </a:p>
        </p:txBody>
      </p:sp>
      <p:sp>
        <p:nvSpPr>
          <p:cNvPr id="5" name="Content Placeholder 2"/>
          <p:cNvSpPr txBox="1">
            <a:spLocks/>
          </p:cNvSpPr>
          <p:nvPr/>
        </p:nvSpPr>
        <p:spPr>
          <a:xfrm>
            <a:off x="1144369" y="202604"/>
            <a:ext cx="6409249" cy="1295057"/>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lang="en-US" sz="6600" dirty="0" smtClean="0">
                <a:latin typeface="Apple Chancery"/>
                <a:cs typeface="Apple Chancery"/>
              </a:rPr>
              <a:t>Article One</a:t>
            </a:r>
            <a:endParaRPr kumimoji="0" lang="en-US" sz="6600" b="0" i="0" u="none" strike="noStrike" kern="1200" cap="none" spc="0" normalizeH="0" baseline="0" noProof="0" dirty="0" smtClean="0">
              <a:ln>
                <a:noFill/>
              </a:ln>
              <a:solidFill>
                <a:schemeClr val="tx1"/>
              </a:solidFill>
              <a:effectLst/>
              <a:uLnTx/>
              <a:uFillTx/>
              <a:latin typeface="Apple Chancery"/>
              <a:ea typeface="+mn-ea"/>
              <a:cs typeface="Apple Chancery"/>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
            <a:ext cx="9144000" cy="6858000"/>
          </a:xfrm>
          <a:prstGeom prst="rect">
            <a:avLst/>
          </a:prstGeom>
        </p:spPr>
      </p:pic>
      <p:sp>
        <p:nvSpPr>
          <p:cNvPr id="5" name="Content Placeholder 2"/>
          <p:cNvSpPr txBox="1">
            <a:spLocks/>
          </p:cNvSpPr>
          <p:nvPr/>
        </p:nvSpPr>
        <p:spPr>
          <a:xfrm>
            <a:off x="1270077" y="202604"/>
            <a:ext cx="6409249" cy="1295057"/>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lang="en-US" sz="6600" dirty="0" smtClean="0">
                <a:latin typeface="Apple Chancery"/>
                <a:cs typeface="Apple Chancery"/>
              </a:rPr>
              <a:t>Article Two</a:t>
            </a:r>
            <a:endParaRPr kumimoji="0" lang="en-US" sz="6600" b="0" i="0" u="none" strike="noStrike" kern="1200" cap="none" spc="0" normalizeH="0" baseline="0" noProof="0" dirty="0" smtClean="0">
              <a:ln>
                <a:noFill/>
              </a:ln>
              <a:solidFill>
                <a:schemeClr val="tx1"/>
              </a:solidFill>
              <a:effectLst/>
              <a:uLnTx/>
              <a:uFillTx/>
              <a:latin typeface="Apple Chancery"/>
              <a:ea typeface="+mn-ea"/>
              <a:cs typeface="Apple Chancery"/>
            </a:endParaRPr>
          </a:p>
        </p:txBody>
      </p:sp>
      <p:sp>
        <p:nvSpPr>
          <p:cNvPr id="6" name="Content Placeholder 2"/>
          <p:cNvSpPr txBox="1">
            <a:spLocks/>
          </p:cNvSpPr>
          <p:nvPr/>
        </p:nvSpPr>
        <p:spPr>
          <a:xfrm>
            <a:off x="0" y="1270203"/>
            <a:ext cx="9144000" cy="5303669"/>
          </a:xfrm>
          <a:prstGeom prst="rect">
            <a:avLst/>
          </a:prstGeom>
        </p:spPr>
        <p:txBody>
          <a:bodyPr vert="horz" lIns="91440" tIns="45720" rIns="91440" bIns="45720" rtlCol="0">
            <a:noAutofit/>
          </a:bodyPr>
          <a:lstStyle/>
          <a:p>
            <a:pPr marL="342900" lvl="0" indent="-342900">
              <a:spcBef>
                <a:spcPct val="20000"/>
              </a:spcBef>
            </a:pPr>
            <a:r>
              <a:rPr lang="en-US" sz="3200" dirty="0" smtClean="0">
                <a:latin typeface="Apple Chancery"/>
                <a:cs typeface="Apple Chancery"/>
              </a:rPr>
              <a:t>    National </a:t>
            </a:r>
            <a:r>
              <a:rPr lang="en-US" sz="3200" dirty="0">
                <a:latin typeface="Apple Chancery"/>
                <a:cs typeface="Apple Chancery"/>
              </a:rPr>
              <a:t>sovereignty shall vest in the people, who shall exercise it through their representatives and by means of</a:t>
            </a:r>
            <a:r>
              <a:rPr lang="en-US" sz="3200" dirty="0" smtClean="0">
                <a:latin typeface="Apple Chancery"/>
                <a:cs typeface="Apple Chancery"/>
              </a:rPr>
              <a:t> referendum. No </a:t>
            </a:r>
            <a:r>
              <a:rPr lang="en-US" sz="3200" dirty="0">
                <a:latin typeface="Apple Chancery"/>
                <a:cs typeface="Apple Chancery"/>
              </a:rPr>
              <a:t>section of the people nor any individual may arrogate to itself, or to himself, the exercise thereof</a:t>
            </a:r>
            <a:r>
              <a:rPr lang="en-US" sz="3200" dirty="0" smtClean="0">
                <a:latin typeface="Apple Chancery"/>
                <a:cs typeface="Apple Chancery"/>
              </a:rPr>
              <a:t>. Suffrage </a:t>
            </a:r>
            <a:r>
              <a:rPr lang="en-US" sz="3200" dirty="0">
                <a:latin typeface="Apple Chancery"/>
                <a:cs typeface="Apple Chancery"/>
              </a:rPr>
              <a:t>may be direct or indirect as provided for by the Constitution. It shall always be universal, equal and secret</a:t>
            </a:r>
            <a:r>
              <a:rPr lang="en-US" sz="3200" dirty="0" smtClean="0">
                <a:latin typeface="Apple Chancery"/>
                <a:cs typeface="Apple Chancery"/>
              </a:rPr>
              <a:t>. All Illyrian citizens </a:t>
            </a:r>
            <a:r>
              <a:rPr lang="en-US" sz="3200" dirty="0">
                <a:latin typeface="Apple Chancery"/>
                <a:cs typeface="Apple Chancery"/>
              </a:rPr>
              <a:t>of either sex who have reached their majority and are in possession of their civil and political rights may vote as provided for by statute.</a:t>
            </a:r>
            <a:endParaRPr kumimoji="0" lang="en-US" sz="3200" b="0" i="0" u="none" strike="noStrike" kern="1200" cap="none" spc="0" normalizeH="0" baseline="0" noProof="0" dirty="0" smtClean="0">
              <a:ln>
                <a:noFill/>
              </a:ln>
              <a:solidFill>
                <a:schemeClr val="tx1"/>
              </a:solidFill>
              <a:effectLst/>
              <a:uLnTx/>
              <a:uFillTx/>
              <a:latin typeface="Apple Chancery"/>
              <a:ea typeface="+mn-ea"/>
              <a:cs typeface="Apple Chancery"/>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
            <a:ext cx="9144000" cy="6858000"/>
          </a:xfrm>
          <a:prstGeom prst="rect">
            <a:avLst/>
          </a:prstGeom>
        </p:spPr>
      </p:pic>
      <p:sp>
        <p:nvSpPr>
          <p:cNvPr id="5" name="Content Placeholder 2"/>
          <p:cNvSpPr txBox="1">
            <a:spLocks/>
          </p:cNvSpPr>
          <p:nvPr/>
        </p:nvSpPr>
        <p:spPr>
          <a:xfrm>
            <a:off x="1367190" y="202604"/>
            <a:ext cx="6409249" cy="1295057"/>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lang="en-US" sz="6600" dirty="0" smtClean="0">
                <a:latin typeface="Apple Chancery"/>
                <a:cs typeface="Apple Chancery"/>
              </a:rPr>
              <a:t>Article Three</a:t>
            </a:r>
            <a:endParaRPr kumimoji="0" lang="en-US" sz="6600" b="0" i="0" u="none" strike="noStrike" kern="1200" cap="none" spc="0" normalizeH="0" baseline="0" noProof="0" dirty="0" smtClean="0">
              <a:ln>
                <a:noFill/>
              </a:ln>
              <a:solidFill>
                <a:schemeClr val="tx1"/>
              </a:solidFill>
              <a:effectLst/>
              <a:uLnTx/>
              <a:uFillTx/>
              <a:latin typeface="Apple Chancery"/>
              <a:ea typeface="+mn-ea"/>
              <a:cs typeface="Apple Chancery"/>
            </a:endParaRPr>
          </a:p>
        </p:txBody>
      </p:sp>
      <p:sp>
        <p:nvSpPr>
          <p:cNvPr id="6" name="TextBox 5"/>
          <p:cNvSpPr txBox="1"/>
          <p:nvPr/>
        </p:nvSpPr>
        <p:spPr>
          <a:xfrm>
            <a:off x="457200" y="1417637"/>
            <a:ext cx="8229600" cy="4524316"/>
          </a:xfrm>
          <a:prstGeom prst="rect">
            <a:avLst/>
          </a:prstGeom>
          <a:noFill/>
        </p:spPr>
        <p:txBody>
          <a:bodyPr wrap="square" rtlCol="0">
            <a:spAutoFit/>
          </a:bodyPr>
          <a:lstStyle/>
          <a:p>
            <a:r>
              <a:rPr lang="en-US" sz="3600" dirty="0">
                <a:latin typeface="Apple Chancery"/>
                <a:cs typeface="Apple Chancery"/>
              </a:rPr>
              <a:t>The President of the Republic shall ensure due respect for the Constitution. He shall ensure, by his arbitration, the proper functioning of the public authorities and the continuity of the State</a:t>
            </a:r>
            <a:r>
              <a:rPr lang="en-US" sz="3600" dirty="0" smtClean="0">
                <a:latin typeface="Apple Chancery"/>
                <a:cs typeface="Apple Chancery"/>
              </a:rPr>
              <a:t>. He </a:t>
            </a:r>
            <a:r>
              <a:rPr lang="en-US" sz="3600" dirty="0">
                <a:latin typeface="Apple Chancery"/>
                <a:cs typeface="Apple Chancery"/>
              </a:rPr>
              <a:t>shall be the guarantor of national independence, territorial integrity and due respect for Treaties.</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
            <a:ext cx="9144000" cy="6858000"/>
          </a:xfrm>
          <a:prstGeom prst="rect">
            <a:avLst/>
          </a:prstGeom>
        </p:spPr>
      </p:pic>
      <p:sp>
        <p:nvSpPr>
          <p:cNvPr id="5" name="Content Placeholder 2"/>
          <p:cNvSpPr txBox="1">
            <a:spLocks/>
          </p:cNvSpPr>
          <p:nvPr/>
        </p:nvSpPr>
        <p:spPr>
          <a:xfrm>
            <a:off x="1367190" y="269456"/>
            <a:ext cx="6409249" cy="1295057"/>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lang="en-US" sz="6600" dirty="0" smtClean="0">
                <a:latin typeface="Apple Chancery"/>
                <a:cs typeface="Apple Chancery"/>
              </a:rPr>
              <a:t>Article Four</a:t>
            </a:r>
            <a:endParaRPr kumimoji="0" lang="en-US" sz="6600" b="0" i="0" u="none" strike="noStrike" kern="1200" cap="none" spc="0" normalizeH="0" baseline="0" noProof="0" dirty="0" smtClean="0">
              <a:ln>
                <a:noFill/>
              </a:ln>
              <a:solidFill>
                <a:schemeClr val="tx1"/>
              </a:solidFill>
              <a:effectLst/>
              <a:uLnTx/>
              <a:uFillTx/>
              <a:latin typeface="Apple Chancery"/>
              <a:ea typeface="+mn-ea"/>
              <a:cs typeface="Apple Chancery"/>
            </a:endParaRPr>
          </a:p>
        </p:txBody>
      </p:sp>
      <p:sp>
        <p:nvSpPr>
          <p:cNvPr id="6" name="TextBox 5"/>
          <p:cNvSpPr txBox="1"/>
          <p:nvPr/>
        </p:nvSpPr>
        <p:spPr>
          <a:xfrm>
            <a:off x="457200" y="1595910"/>
            <a:ext cx="8229600" cy="3970318"/>
          </a:xfrm>
          <a:prstGeom prst="rect">
            <a:avLst/>
          </a:prstGeom>
          <a:noFill/>
        </p:spPr>
        <p:txBody>
          <a:bodyPr wrap="square" rtlCol="0">
            <a:spAutoFit/>
          </a:bodyPr>
          <a:lstStyle/>
          <a:p>
            <a:r>
              <a:rPr lang="en-US" sz="3600" dirty="0">
                <a:latin typeface="Apple Chancery"/>
                <a:cs typeface="Apple Chancery"/>
              </a:rPr>
              <a:t>The President of the Republic shall be elected for a term of five years by direct universal suffrage</a:t>
            </a:r>
            <a:r>
              <a:rPr lang="en-US" sz="3600" dirty="0" smtClean="0">
                <a:latin typeface="Apple Chancery"/>
                <a:cs typeface="Apple Chancery"/>
              </a:rPr>
              <a:t>. No </a:t>
            </a:r>
            <a:r>
              <a:rPr lang="en-US" sz="3600" dirty="0">
                <a:latin typeface="Apple Chancery"/>
                <a:cs typeface="Apple Chancery"/>
              </a:rPr>
              <a:t>one may hold office for more than two consecutive terms</a:t>
            </a:r>
            <a:r>
              <a:rPr lang="en-US" sz="3600" dirty="0" smtClean="0">
                <a:latin typeface="Apple Chancery"/>
                <a:cs typeface="Apple Chancery"/>
              </a:rPr>
              <a:t>. The </a:t>
            </a:r>
            <a:r>
              <a:rPr lang="en-US" sz="3600" dirty="0">
                <a:latin typeface="Apple Chancery"/>
                <a:cs typeface="Apple Chancery"/>
              </a:rPr>
              <a:t>manner of implementation of this article shall be determined by an Institutional Act.</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
            <a:ext cx="9144000" cy="6858000"/>
          </a:xfrm>
          <a:prstGeom prst="rect">
            <a:avLst/>
          </a:prstGeom>
        </p:spPr>
      </p:pic>
      <p:sp>
        <p:nvSpPr>
          <p:cNvPr id="5" name="Content Placeholder 2"/>
          <p:cNvSpPr txBox="1">
            <a:spLocks/>
          </p:cNvSpPr>
          <p:nvPr/>
        </p:nvSpPr>
        <p:spPr>
          <a:xfrm>
            <a:off x="1233498" y="46616"/>
            <a:ext cx="6409249" cy="1295057"/>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lang="en-US" sz="6600" dirty="0" smtClean="0">
                <a:latin typeface="Apple Chancery"/>
                <a:cs typeface="Apple Chancery"/>
              </a:rPr>
              <a:t>Article Five</a:t>
            </a:r>
            <a:endParaRPr kumimoji="0" lang="en-US" sz="6600" b="0" i="0" u="none" strike="noStrike" kern="1200" cap="none" spc="0" normalizeH="0" baseline="0" noProof="0" dirty="0" smtClean="0">
              <a:ln>
                <a:noFill/>
              </a:ln>
              <a:solidFill>
                <a:schemeClr val="tx1"/>
              </a:solidFill>
              <a:effectLst/>
              <a:uLnTx/>
              <a:uFillTx/>
              <a:latin typeface="Apple Chancery"/>
              <a:ea typeface="+mn-ea"/>
              <a:cs typeface="Apple Chancery"/>
            </a:endParaRPr>
          </a:p>
        </p:txBody>
      </p:sp>
      <p:sp>
        <p:nvSpPr>
          <p:cNvPr id="6" name="TextBox 5"/>
          <p:cNvSpPr txBox="1"/>
          <p:nvPr/>
        </p:nvSpPr>
        <p:spPr>
          <a:xfrm>
            <a:off x="278944" y="1069648"/>
            <a:ext cx="8686800" cy="5632311"/>
          </a:xfrm>
          <a:prstGeom prst="rect">
            <a:avLst/>
          </a:prstGeom>
          <a:noFill/>
        </p:spPr>
        <p:txBody>
          <a:bodyPr wrap="square" rtlCol="0">
            <a:spAutoFit/>
          </a:bodyPr>
          <a:lstStyle/>
          <a:p>
            <a:r>
              <a:rPr lang="en-US" sz="3000" dirty="0">
                <a:latin typeface="Apple Chancery"/>
                <a:cs typeface="Apple Chancery"/>
              </a:rPr>
              <a:t>The President of the Republic shall be elected by an absolute majority of votes cast. If such a majority is not obtained on the first ballot, a second ballot shall take place on the fourteenth day thereafter. Only the two candidates polling the greatest number of votes in the first ballot, after any withdrawal of better placed candidates, may stand in the second ballot</a:t>
            </a:r>
            <a:r>
              <a:rPr lang="en-US" sz="3000" dirty="0" smtClean="0">
                <a:latin typeface="Apple Chancery"/>
                <a:cs typeface="Apple Chancery"/>
              </a:rPr>
              <a:t>. The </a:t>
            </a:r>
            <a:r>
              <a:rPr lang="en-US" sz="3000" dirty="0">
                <a:latin typeface="Apple Chancery"/>
                <a:cs typeface="Apple Chancery"/>
              </a:rPr>
              <a:t>process of electing a President shall commence by the calling of said election by the Government</a:t>
            </a:r>
            <a:r>
              <a:rPr lang="en-US" sz="3000" dirty="0" smtClean="0">
                <a:latin typeface="Apple Chancery"/>
                <a:cs typeface="Apple Chancery"/>
              </a:rPr>
              <a:t>. The </a:t>
            </a:r>
            <a:r>
              <a:rPr lang="en-US" sz="3000" dirty="0">
                <a:latin typeface="Apple Chancery"/>
                <a:cs typeface="Apple Chancery"/>
              </a:rPr>
              <a:t>election of the new President shall be held no fewer than twenty days and no more than thirty-five days before the expiry of the term of the President in office.</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
            <a:ext cx="9144000" cy="6858000"/>
          </a:xfrm>
          <a:prstGeom prst="rect">
            <a:avLst/>
          </a:prstGeom>
        </p:spPr>
      </p:pic>
      <p:sp>
        <p:nvSpPr>
          <p:cNvPr id="5" name="Content Placeholder 2"/>
          <p:cNvSpPr txBox="1">
            <a:spLocks/>
          </p:cNvSpPr>
          <p:nvPr/>
        </p:nvSpPr>
        <p:spPr>
          <a:xfrm>
            <a:off x="1278062" y="202604"/>
            <a:ext cx="6409249" cy="1295057"/>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lang="en-US" sz="6600" dirty="0" smtClean="0">
                <a:latin typeface="Apple Chancery"/>
                <a:cs typeface="Apple Chancery"/>
              </a:rPr>
              <a:t>Article Six</a:t>
            </a:r>
            <a:endParaRPr kumimoji="0" lang="en-US" sz="6600" b="0" i="0" u="none" strike="noStrike" kern="1200" cap="none" spc="0" normalizeH="0" baseline="0" noProof="0" dirty="0" smtClean="0">
              <a:ln>
                <a:noFill/>
              </a:ln>
              <a:solidFill>
                <a:schemeClr val="tx1"/>
              </a:solidFill>
              <a:effectLst/>
              <a:uLnTx/>
              <a:uFillTx/>
              <a:latin typeface="Apple Chancery"/>
              <a:ea typeface="+mn-ea"/>
              <a:cs typeface="Apple Chancery"/>
            </a:endParaRPr>
          </a:p>
        </p:txBody>
      </p:sp>
      <p:sp>
        <p:nvSpPr>
          <p:cNvPr id="6" name="TextBox 5"/>
          <p:cNvSpPr txBox="1"/>
          <p:nvPr/>
        </p:nvSpPr>
        <p:spPr>
          <a:xfrm>
            <a:off x="457200" y="1284317"/>
            <a:ext cx="8229600" cy="4524315"/>
          </a:xfrm>
          <a:prstGeom prst="rect">
            <a:avLst/>
          </a:prstGeom>
          <a:noFill/>
        </p:spPr>
        <p:txBody>
          <a:bodyPr wrap="square" rtlCol="0">
            <a:spAutoFit/>
          </a:bodyPr>
          <a:lstStyle/>
          <a:p>
            <a:r>
              <a:rPr lang="en-US" sz="3200" dirty="0">
                <a:latin typeface="Apple Chancery"/>
                <a:cs typeface="Apple Chancery"/>
              </a:rPr>
              <a:t>Should the Presidency of the Republic fall vacant for any reason whatsoever, or should the Constitutional Council on a referral from the Government rule by an absolute majority of its members that the President of the Republic is incapacitated, the duties of the President of the </a:t>
            </a:r>
            <a:r>
              <a:rPr lang="en-US" sz="3200" dirty="0" smtClean="0">
                <a:latin typeface="Apple Chancery"/>
                <a:cs typeface="Apple Chancery"/>
              </a:rPr>
              <a:t>Republic shall </a:t>
            </a:r>
            <a:r>
              <a:rPr lang="en-US" sz="3200" dirty="0">
                <a:latin typeface="Apple Chancery"/>
                <a:cs typeface="Apple Chancery"/>
              </a:rPr>
              <a:t>be temporarily exercised by the President of the Senate or, if the latter is in turn incapacitated, by the </a:t>
            </a:r>
            <a:r>
              <a:rPr lang="en-US" sz="3200" dirty="0" smtClean="0">
                <a:latin typeface="Apple Chancery"/>
                <a:cs typeface="Apple Chancery"/>
              </a:rPr>
              <a:t>Government .</a:t>
            </a:r>
            <a:endParaRPr lang="en-US" sz="3200" dirty="0">
              <a:latin typeface="Apple Chancery"/>
              <a:cs typeface="Apple Chancery"/>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
            <a:ext cx="9144000" cy="6858000"/>
          </a:xfrm>
          <a:prstGeom prst="rect">
            <a:avLst/>
          </a:prstGeom>
        </p:spPr>
      </p:pic>
      <p:sp>
        <p:nvSpPr>
          <p:cNvPr id="5" name="Content Placeholder 2"/>
          <p:cNvSpPr txBox="1">
            <a:spLocks/>
          </p:cNvSpPr>
          <p:nvPr/>
        </p:nvSpPr>
        <p:spPr>
          <a:xfrm>
            <a:off x="1344908" y="202604"/>
            <a:ext cx="6409249" cy="1295057"/>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lang="en-US" sz="6600" dirty="0" smtClean="0">
                <a:latin typeface="Apple Chancery"/>
                <a:cs typeface="Apple Chancery"/>
              </a:rPr>
              <a:t>Article Seven</a:t>
            </a:r>
            <a:endParaRPr kumimoji="0" lang="en-US" sz="6600" b="0" i="0" u="none" strike="noStrike" kern="1200" cap="none" spc="0" normalizeH="0" baseline="0" noProof="0" dirty="0" smtClean="0">
              <a:ln>
                <a:noFill/>
              </a:ln>
              <a:solidFill>
                <a:schemeClr val="tx1"/>
              </a:solidFill>
              <a:effectLst/>
              <a:uLnTx/>
              <a:uFillTx/>
              <a:latin typeface="Apple Chancery"/>
              <a:ea typeface="+mn-ea"/>
              <a:cs typeface="Apple Chancery"/>
            </a:endParaRPr>
          </a:p>
        </p:txBody>
      </p:sp>
      <p:sp>
        <p:nvSpPr>
          <p:cNvPr id="6" name="Rectangle 5"/>
          <p:cNvSpPr/>
          <p:nvPr/>
        </p:nvSpPr>
        <p:spPr>
          <a:xfrm>
            <a:off x="457200" y="1417639"/>
            <a:ext cx="8229600" cy="4524315"/>
          </a:xfrm>
          <a:prstGeom prst="rect">
            <a:avLst/>
          </a:prstGeom>
        </p:spPr>
        <p:txBody>
          <a:bodyPr wrap="square">
            <a:spAutoFit/>
          </a:bodyPr>
          <a:lstStyle/>
          <a:p>
            <a:r>
              <a:rPr lang="en-US" sz="3200" dirty="0" smtClean="0">
                <a:latin typeface="Apple Chancery"/>
                <a:cs typeface="Apple Chancery"/>
              </a:rPr>
              <a:t>In the case of a vacancy, or where the incapacity of the President is declared to be permanent by the Constitutional Council, elections for the new President shall, except in the event of a finding by the Constitutional Council of force majeure, be held no fewer than twenty days and no more than thirty-five days after the beginning of the vacancy or the declaration of permanent incapacity.</a:t>
            </a:r>
            <a:endParaRPr lang="en-US" sz="3200" dirty="0">
              <a:latin typeface="Apple Chancery"/>
              <a:cs typeface="Apple Chancery"/>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
            <a:ext cx="9144000" cy="6858000"/>
          </a:xfrm>
          <a:prstGeom prst="rect">
            <a:avLst/>
          </a:prstGeom>
        </p:spPr>
      </p:pic>
      <p:sp>
        <p:nvSpPr>
          <p:cNvPr id="5" name="Content Placeholder 2"/>
          <p:cNvSpPr txBox="1">
            <a:spLocks/>
          </p:cNvSpPr>
          <p:nvPr/>
        </p:nvSpPr>
        <p:spPr>
          <a:xfrm>
            <a:off x="1367190" y="202604"/>
            <a:ext cx="6409249" cy="1295057"/>
          </a:xfrm>
          <a:prstGeom prst="rect">
            <a:avLst/>
          </a:prstGeom>
        </p:spPr>
        <p:txBody>
          <a:bodyPr vert="horz" lIns="91440" tIns="45720" rIns="91440" bIns="45720" rtlCol="0">
            <a:normAutofit/>
          </a:bodyPr>
          <a:lstStyle/>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r>
              <a:rPr lang="en-US" sz="6600" dirty="0" smtClean="0">
                <a:latin typeface="Apple Chancery"/>
                <a:cs typeface="Apple Chancery"/>
              </a:rPr>
              <a:t>Article Eight</a:t>
            </a:r>
            <a:endParaRPr kumimoji="0" lang="en-US" sz="6600" b="0" i="0" u="none" strike="noStrike" kern="1200" cap="none" spc="0" normalizeH="0" baseline="0" noProof="0" dirty="0" smtClean="0">
              <a:ln>
                <a:noFill/>
              </a:ln>
              <a:solidFill>
                <a:schemeClr val="tx1"/>
              </a:solidFill>
              <a:effectLst/>
              <a:uLnTx/>
              <a:uFillTx/>
              <a:latin typeface="Apple Chancery"/>
              <a:ea typeface="+mn-ea"/>
              <a:cs typeface="Apple Chancery"/>
            </a:endParaRPr>
          </a:p>
        </p:txBody>
      </p:sp>
      <p:sp>
        <p:nvSpPr>
          <p:cNvPr id="6" name="Rectangle 5"/>
          <p:cNvSpPr/>
          <p:nvPr/>
        </p:nvSpPr>
        <p:spPr>
          <a:xfrm>
            <a:off x="457200" y="1417637"/>
            <a:ext cx="8229600" cy="3539430"/>
          </a:xfrm>
          <a:prstGeom prst="rect">
            <a:avLst/>
          </a:prstGeom>
        </p:spPr>
        <p:txBody>
          <a:bodyPr wrap="square">
            <a:spAutoFit/>
          </a:bodyPr>
          <a:lstStyle/>
          <a:p>
            <a:r>
              <a:rPr lang="en-US" sz="3200" dirty="0">
                <a:latin typeface="Apple Chancery"/>
                <a:cs typeface="Apple Chancery"/>
              </a:rPr>
              <a:t>The President of the Republic shall promulgate Acts of</a:t>
            </a:r>
            <a:r>
              <a:rPr lang="en-US" sz="3200" dirty="0" smtClean="0">
                <a:latin typeface="Apple Chancery"/>
                <a:cs typeface="Apple Chancery"/>
              </a:rPr>
              <a:t> Congress </a:t>
            </a:r>
            <a:r>
              <a:rPr lang="en-US" sz="3200" dirty="0">
                <a:latin typeface="Apple Chancery"/>
                <a:cs typeface="Apple Chancery"/>
              </a:rPr>
              <a:t>within fifteen days following the final passage of an Act and its transmission to the Government</a:t>
            </a:r>
            <a:r>
              <a:rPr lang="en-US" sz="3200" dirty="0" smtClean="0">
                <a:latin typeface="Apple Chancery"/>
                <a:cs typeface="Apple Chancery"/>
              </a:rPr>
              <a:t>. He </a:t>
            </a:r>
            <a:r>
              <a:rPr lang="en-US" sz="3200" dirty="0">
                <a:latin typeface="Apple Chancery"/>
                <a:cs typeface="Apple Chancery"/>
              </a:rPr>
              <a:t>may, before the expiry of this time limit, ask Parliament to reopen debate on the Act or any sections thereof. Such reopening of debate shall not be refused.</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96</TotalTime>
  <Words>741</Words>
  <Application>Microsoft Macintosh PowerPoint</Application>
  <PresentationFormat>On-screen Show (4:3)</PresentationFormat>
  <Paragraphs>23</Paragraphs>
  <Slides>12</Slides>
  <Notes>0</Notes>
  <HiddenSlides>0</HiddenSlides>
  <MMClips>0</MMClips>
  <ScaleCrop>false</ScaleCrop>
  <HeadingPairs>
    <vt:vector size="4" baseType="variant">
      <vt:variant>
        <vt:lpstr>Design Template</vt:lpstr>
      </vt:variant>
      <vt:variant>
        <vt:i4>1</vt:i4>
      </vt:variant>
      <vt:variant>
        <vt:lpstr>Slide Titles</vt:lpstr>
      </vt:variant>
      <vt:variant>
        <vt:i4>12</vt:i4>
      </vt:variant>
    </vt:vector>
  </HeadingPairs>
  <TitlesOfParts>
    <vt:vector size="13"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vector>
  </TitlesOfParts>
  <Company>Marietta High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Morgan Van Den Eynde</dc:creator>
  <cp:lastModifiedBy>Morgan Van Den Eynde</cp:lastModifiedBy>
  <cp:revision>3</cp:revision>
  <dcterms:created xsi:type="dcterms:W3CDTF">2011-04-30T16:26:24Z</dcterms:created>
  <dcterms:modified xsi:type="dcterms:W3CDTF">2011-04-30T18:02:59Z</dcterms:modified>
</cp:coreProperties>
</file>